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0F36E-7FD6-489C-870A-41C85384ED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Lecture 6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70E8D5-3609-4DB3-92AD-5F9E662E9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4617860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FFC000"/>
                </a:solidFill>
              </a:rPr>
              <a:t>Data aggregation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901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65539F-594A-41F6-891B-92EEA2A57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5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an index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5AA6735-0CED-41EA-A7EB-B2753B88DA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113340"/>
              </p:ext>
            </p:extLst>
          </p:nvPr>
        </p:nvGraphicFramePr>
        <p:xfrm>
          <a:off x="581025" y="2181225"/>
          <a:ext cx="1102995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950">
                  <a:extLst>
                    <a:ext uri="{9D8B030D-6E8A-4147-A177-3AD203B41FA5}">
                      <a16:colId xmlns:a16="http://schemas.microsoft.com/office/drawing/2014/main" val="2336361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CREATE UNIQUE CLUSTERED INDEX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IX_Total_FactInternetSales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ON [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dbo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].[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Total_FactInternetSales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] (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CustomerKey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CurrencyKey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829272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D4FDCBD-8287-4C54-8A7C-276BDF9A3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12" y="2953100"/>
            <a:ext cx="2867025" cy="22383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ACB673-AF6D-43E8-A84F-E42ED8DB9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203" y="2953100"/>
            <a:ext cx="8397606" cy="3533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6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6FA255-691D-4EF6-A3E4-5D752B32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947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scheme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650B820-33CA-4813-8821-E351045B95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0353" y="1928172"/>
            <a:ext cx="4525357" cy="495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2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508FA-38D8-4256-87D2-C1900B11F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9175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Types of tables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ACD8175-8A51-419D-9B4F-46EF71EA21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4489" y="2021834"/>
            <a:ext cx="7144185" cy="454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46C8A-B3AD-49EB-AC43-63F0CC4B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Types of tables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3812F1E-7462-45B6-80F0-C94928728D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9503" y="2139279"/>
            <a:ext cx="6612994" cy="416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1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D90CD-5A90-4525-8A3B-E2C67E39D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view to get more information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98FBBA-2DEB-49E8-BE8C-D9745ACAB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CREATE VIEW  </a:t>
            </a:r>
            <a:r>
              <a:rPr lang="en-US" dirty="0"/>
              <a:t>[</a:t>
            </a:r>
            <a:r>
              <a:rPr lang="en-US" dirty="0" err="1"/>
              <a:t>dbo</a:t>
            </a:r>
            <a:r>
              <a:rPr lang="en-US" dirty="0"/>
              <a:t>].[</a:t>
            </a:r>
            <a:r>
              <a:rPr lang="en-US" dirty="0" err="1"/>
              <a:t>Total_DimTerritoryAndGeography</a:t>
            </a:r>
            <a:r>
              <a:rPr lang="en-US" dirty="0"/>
              <a:t>] 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SELECT</a:t>
            </a:r>
            <a:r>
              <a:rPr lang="en-US" dirty="0"/>
              <a:t>	</a:t>
            </a:r>
            <a:r>
              <a:rPr lang="en-US" dirty="0" err="1"/>
              <a:t>dbo.DimGeography.City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dbo.DimGeography.StateProvinceCode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dbo.DimGeography.StateProvinceName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dbo.DimGeography.CountryRegionCode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dbo.DimGeography.EnglishCountryRegionName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dbo.DimSalesTerritory.SalesTerritoryGroup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dbo.DimSalesTerritory.SalesTerritoryRegion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FROM</a:t>
            </a:r>
            <a:r>
              <a:rPr lang="en-US" dirty="0"/>
              <a:t>   	</a:t>
            </a:r>
            <a:r>
              <a:rPr lang="en-US" dirty="0" err="1"/>
              <a:t>dbo.DimGeography</a:t>
            </a:r>
            <a:r>
              <a:rPr lang="en-US" dirty="0"/>
              <a:t> INNER JOIN</a:t>
            </a:r>
          </a:p>
          <a:p>
            <a:pPr marL="0" indent="0">
              <a:buNone/>
            </a:pPr>
            <a:r>
              <a:rPr lang="en-US" dirty="0" err="1"/>
              <a:t>dbo.DimSalesTerritory</a:t>
            </a:r>
            <a:r>
              <a:rPr lang="en-US" dirty="0"/>
              <a:t> ON </a:t>
            </a:r>
            <a:r>
              <a:rPr lang="en-US" dirty="0" err="1"/>
              <a:t>dbo.DimGeography.SalesTerritoryKey</a:t>
            </a:r>
            <a:r>
              <a:rPr lang="en-US" dirty="0"/>
              <a:t> = </a:t>
            </a:r>
            <a:r>
              <a:rPr lang="en-US" dirty="0" err="1"/>
              <a:t>dbo.DimSalesTerritory.SalesTerritoryKey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08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ACF81B-62CF-4A29-8BA1-5BE91E23C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55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view to get more information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20E56BE-7AEE-4C17-8EDF-01CA578B3C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6911" y="2151864"/>
            <a:ext cx="8138178" cy="399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24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9BA486-0EF6-4AE4-BF41-C1BEDDF3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1625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view with group by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29DA3E8-AB33-4309-A12A-7093FF831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665449"/>
              </p:ext>
            </p:extLst>
          </p:nvPr>
        </p:nvGraphicFramePr>
        <p:xfrm>
          <a:off x="581025" y="2181224"/>
          <a:ext cx="11029616" cy="4051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616">
                  <a:extLst>
                    <a:ext uri="{9D8B030D-6E8A-4147-A177-3AD203B41FA5}">
                      <a16:colId xmlns:a16="http://schemas.microsoft.com/office/drawing/2014/main" val="586721680"/>
                    </a:ext>
                  </a:extLst>
                </a:gridCol>
              </a:tblGrid>
              <a:tr h="4051795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CREATE VIEW  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dbo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].[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Total_FactInternetSales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] 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SELECT SUM(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DiscountAmount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) AS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Total_DiscountAmount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SUM(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ProductStandardCost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) AS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Total_ProductStandardCost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SUM(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TotalProductCost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) AS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Total_TotalProductCost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SUM(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SalesAmount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) AS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Total_SalesAmount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CustomerKey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CurrencyKey</a:t>
                      </a:r>
                      <a:endParaRPr lang="en-US" sz="180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FROM           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dbo.FactInternetSales</a:t>
                      </a:r>
                      <a:endParaRPr lang="en-US" sz="1800" b="1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GROUP BY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CustomerKey</a:t>
                      </a:r>
                      <a:r>
                        <a:rPr lang="en-US" sz="1800" b="1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CurrencyKey</a:t>
                      </a:r>
                      <a:endParaRPr lang="ru-RU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544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97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A461AB-22A7-485F-A76D-3B6794F28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view with group by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5655361-3167-4CE3-8A13-B691C50BB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6280" y="2581195"/>
            <a:ext cx="8499439" cy="282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98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9A02B-4A0B-4E20-959F-A1A6B9F0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Create relationship between view and schema</a:t>
            </a: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8522EF9-6ED5-477D-9D06-7A0963B2DE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655941"/>
              </p:ext>
            </p:extLst>
          </p:nvPr>
        </p:nvGraphicFramePr>
        <p:xfrm>
          <a:off x="581025" y="2181225"/>
          <a:ext cx="1102995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9950">
                  <a:extLst>
                    <a:ext uri="{9D8B030D-6E8A-4147-A177-3AD203B41FA5}">
                      <a16:colId xmlns:a16="http://schemas.microsoft.com/office/drawing/2014/main" val="416967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ALTER VIEW  </a:t>
                      </a:r>
                      <a:r>
                        <a:rPr lang="en-US" dirty="0"/>
                        <a:t>[</a:t>
                      </a:r>
                      <a:r>
                        <a:rPr lang="en-US" dirty="0" err="1"/>
                        <a:t>dbo</a:t>
                      </a:r>
                      <a:r>
                        <a:rPr lang="en-US" dirty="0"/>
                        <a:t>].[</a:t>
                      </a:r>
                      <a:r>
                        <a:rPr lang="en-US" dirty="0" err="1"/>
                        <a:t>Total_FactInternetSales</a:t>
                      </a:r>
                      <a:r>
                        <a:rPr lang="en-US" dirty="0"/>
                        <a:t>] </a:t>
                      </a:r>
                    </a:p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WITH SCHEMABINDING</a:t>
                      </a:r>
                    </a:p>
                    <a:p>
                      <a:r>
                        <a:rPr lang="en-US" dirty="0"/>
                        <a:t>AS</a:t>
                      </a:r>
                    </a:p>
                    <a:p>
                      <a:r>
                        <a:rPr lang="en-US" dirty="0"/>
                        <a:t>SELECT SUM(</a:t>
                      </a:r>
                      <a:r>
                        <a:rPr lang="en-US" dirty="0" err="1"/>
                        <a:t>DiscountAmount</a:t>
                      </a:r>
                      <a:r>
                        <a:rPr lang="en-US" dirty="0"/>
                        <a:t>) AS </a:t>
                      </a:r>
                      <a:r>
                        <a:rPr lang="en-US" dirty="0" err="1"/>
                        <a:t>Total_DiscountAmount</a:t>
                      </a:r>
                      <a:r>
                        <a:rPr lang="en-US" dirty="0"/>
                        <a:t>,</a:t>
                      </a:r>
                    </a:p>
                    <a:p>
                      <a:r>
                        <a:rPr lang="en-US" dirty="0"/>
                        <a:t>	   SUM(</a:t>
                      </a:r>
                      <a:r>
                        <a:rPr lang="en-US" dirty="0" err="1"/>
                        <a:t>ProductStandardCost</a:t>
                      </a:r>
                      <a:r>
                        <a:rPr lang="en-US" dirty="0"/>
                        <a:t>) AS </a:t>
                      </a:r>
                      <a:r>
                        <a:rPr lang="en-US" dirty="0" err="1"/>
                        <a:t>Total_ProductStandardCost</a:t>
                      </a:r>
                      <a:r>
                        <a:rPr lang="en-US" dirty="0"/>
                        <a:t>,</a:t>
                      </a:r>
                    </a:p>
                    <a:p>
                      <a:r>
                        <a:rPr lang="en-US" dirty="0"/>
                        <a:t>	   SUM(</a:t>
                      </a:r>
                      <a:r>
                        <a:rPr lang="en-US" dirty="0" err="1"/>
                        <a:t>TotalProductCost</a:t>
                      </a:r>
                      <a:r>
                        <a:rPr lang="en-US" dirty="0"/>
                        <a:t>) AS </a:t>
                      </a:r>
                      <a:r>
                        <a:rPr lang="en-US" dirty="0" err="1"/>
                        <a:t>Total_TotalProductCost</a:t>
                      </a:r>
                      <a:r>
                        <a:rPr lang="en-US" dirty="0"/>
                        <a:t>,</a:t>
                      </a:r>
                    </a:p>
                    <a:p>
                      <a:r>
                        <a:rPr lang="en-US" dirty="0"/>
                        <a:t>	   SUM(</a:t>
                      </a:r>
                      <a:r>
                        <a:rPr lang="en-US" dirty="0" err="1"/>
                        <a:t>SalesAmount</a:t>
                      </a:r>
                      <a:r>
                        <a:rPr lang="en-US" dirty="0"/>
                        <a:t>) AS </a:t>
                      </a:r>
                      <a:r>
                        <a:rPr lang="en-US" dirty="0" err="1"/>
                        <a:t>Total_SalesAmount</a:t>
                      </a:r>
                      <a:r>
                        <a:rPr lang="en-US" dirty="0"/>
                        <a:t>, </a:t>
                      </a:r>
                    </a:p>
                    <a:p>
                      <a:r>
                        <a:rPr lang="en-US" dirty="0"/>
                        <a:t>       	   </a:t>
                      </a:r>
                      <a:r>
                        <a:rPr lang="en-US" dirty="0" err="1"/>
                        <a:t>OrderDate</a:t>
                      </a:r>
                      <a:r>
                        <a:rPr lang="en-US" dirty="0"/>
                        <a:t>, </a:t>
                      </a:r>
                    </a:p>
                    <a:p>
                      <a:r>
                        <a:rPr lang="en-US" dirty="0"/>
                        <a:t>	   </a:t>
                      </a:r>
                      <a:r>
                        <a:rPr lang="en-US" dirty="0" err="1"/>
                        <a:t>CustomerKey</a:t>
                      </a:r>
                      <a:r>
                        <a:rPr lang="en-US" dirty="0"/>
                        <a:t>, </a:t>
                      </a:r>
                    </a:p>
                    <a:p>
                      <a:r>
                        <a:rPr lang="en-US" dirty="0"/>
                        <a:t>	   </a:t>
                      </a:r>
                      <a:r>
                        <a:rPr lang="en-US" dirty="0" err="1"/>
                        <a:t>CurrencyKey</a:t>
                      </a:r>
                      <a:r>
                        <a:rPr lang="en-US" dirty="0"/>
                        <a:t>,</a:t>
                      </a:r>
                    </a:p>
                    <a:p>
                      <a:r>
                        <a:rPr lang="en-US" dirty="0"/>
                        <a:t>	   COUNT_BIG(*) as </a:t>
                      </a:r>
                      <a:r>
                        <a:rPr lang="en-US" dirty="0" err="1"/>
                        <a:t>RecordCount</a:t>
                      </a:r>
                      <a:endParaRPr lang="en-US" dirty="0"/>
                    </a:p>
                    <a:p>
                      <a:r>
                        <a:rPr lang="en-US" dirty="0"/>
                        <a:t>	</a:t>
                      </a:r>
                    </a:p>
                    <a:p>
                      <a:r>
                        <a:rPr lang="en-US" dirty="0"/>
                        <a:t>FROM            </a:t>
                      </a:r>
                      <a:r>
                        <a:rPr lang="en-US" dirty="0" err="1"/>
                        <a:t>dbo.FactInternetSales</a:t>
                      </a:r>
                      <a:endParaRPr lang="en-US" dirty="0"/>
                    </a:p>
                    <a:p>
                      <a:r>
                        <a:rPr lang="en-US" dirty="0"/>
                        <a:t>GROUP BY </a:t>
                      </a:r>
                      <a:r>
                        <a:rPr lang="en-US" dirty="0" err="1"/>
                        <a:t>OrderDate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CustomerKey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CurrencyKey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404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1936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80</TotalTime>
  <Words>311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Gill Sans MT</vt:lpstr>
      <vt:lpstr>Wingdings 2</vt:lpstr>
      <vt:lpstr>Дивиденд</vt:lpstr>
      <vt:lpstr>Lecture 6</vt:lpstr>
      <vt:lpstr>Database scheme</vt:lpstr>
      <vt:lpstr>Types of tables</vt:lpstr>
      <vt:lpstr>Types of tables</vt:lpstr>
      <vt:lpstr>Creating a view to get more information</vt:lpstr>
      <vt:lpstr>Creating a view to get more information</vt:lpstr>
      <vt:lpstr>Creating a view with group by</vt:lpstr>
      <vt:lpstr>Creating a view with group by</vt:lpstr>
      <vt:lpstr>Create relationship between view and schema</vt:lpstr>
      <vt:lpstr>Creating an index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dc:creator>Карюкин Владислав</dc:creator>
  <cp:lastModifiedBy>Карюкин Владислав</cp:lastModifiedBy>
  <cp:revision>5</cp:revision>
  <dcterms:created xsi:type="dcterms:W3CDTF">2020-09-08T15:25:16Z</dcterms:created>
  <dcterms:modified xsi:type="dcterms:W3CDTF">2020-09-08T16:46:05Z</dcterms:modified>
</cp:coreProperties>
</file>